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Syncopate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yncopate-bold.fntdata"/><Relationship Id="rId25" Type="http://schemas.openxmlformats.org/officeDocument/2006/relationships/font" Target="fonts/Syncopat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c86d618d6a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c86d618d6a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86d618d6a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c86d618d6a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c86d618d6a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c86d618d6a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c87fb8bc1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c87fb8bc1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c87fb8bc1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c87fb8bc1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c8933fe38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c8933fe38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843f4cd7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c843f4cd7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843f4cd7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843f4cd7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843f4cd7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843f4cd7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843f4cd7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843f4cd7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843f4cd7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843f4cd7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86d618d6a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c86d618d6a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843f4cd7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c843f4cd7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86d618d6a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c86d618d6a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6.png"/><Relationship Id="rId13" Type="http://schemas.openxmlformats.org/officeDocument/2006/relationships/image" Target="../media/image5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7.png"/><Relationship Id="rId9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2478750" y="204325"/>
            <a:ext cx="6353700" cy="1039500"/>
          </a:xfrm>
          <a:prstGeom prst="rect">
            <a:avLst/>
          </a:prstGeom>
          <a:gradFill>
            <a:gsLst>
              <a:gs pos="0">
                <a:srgbClr val="115A77"/>
              </a:gs>
              <a:gs pos="100000">
                <a:srgbClr val="73737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2691675" y="408175"/>
            <a:ext cx="66471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b="1" lang="en-GB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Παγκόσμια Ημέρα </a:t>
            </a:r>
            <a:r>
              <a:rPr b="1" lang="en-GB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Αδέσποτων</a:t>
            </a:r>
            <a:r>
              <a:rPr b="1" lang="en-GB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Ζώων”</a:t>
            </a:r>
            <a:endParaRPr b="1" sz="2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3420025" y="2296550"/>
            <a:ext cx="5636700" cy="952500"/>
          </a:xfrm>
          <a:prstGeom prst="rect">
            <a:avLst/>
          </a:prstGeom>
          <a:gradFill>
            <a:gsLst>
              <a:gs pos="0">
                <a:srgbClr val="115A77"/>
              </a:gs>
              <a:gs pos="100000">
                <a:srgbClr val="73737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“Ο πολιτισμός ενός έθνους φαίνεται από τον τρόπο που μεταχειρίζεται τα ζώα.” - Μαχάτμα Γκάντι</a:t>
            </a:r>
            <a:endParaRPr b="1" sz="17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60" name="Google Shape;60;p13"/>
          <p:cNvSpPr txBox="1"/>
          <p:nvPr/>
        </p:nvSpPr>
        <p:spPr>
          <a:xfrm>
            <a:off x="5066850" y="4514275"/>
            <a:ext cx="51645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Μαρία Νεφέλη Κοντραφούρη, Κτηνίατρος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          Απόφοιτη Α.Π.Θ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46425" cy="41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3325" y="152388"/>
            <a:ext cx="3141231" cy="414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 txBox="1"/>
          <p:nvPr/>
        </p:nvSpPr>
        <p:spPr>
          <a:xfrm>
            <a:off x="68712" y="4366725"/>
            <a:ext cx="4415100" cy="46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Μια γάτα μπορεί μέσα σε 5 χρόνια να έχει φέρει στη  </a:t>
            </a:r>
            <a:endParaRPr sz="1300">
              <a:solidFill>
                <a:schemeClr val="lt1"/>
              </a:solidFill>
              <a:highlight>
                <a:srgbClr val="1D7E7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                        ζωή πάνω από 20.000 γατάκια.</a:t>
            </a:r>
            <a:r>
              <a:rPr lang="en-GB" sz="1300">
                <a:solidFill>
                  <a:srgbClr val="1D7E75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γγγγγγω</a:t>
            </a:r>
            <a:endParaRPr sz="1300">
              <a:solidFill>
                <a:srgbClr val="1D7E75"/>
              </a:solidFill>
              <a:highlight>
                <a:srgbClr val="1D7E75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3350225" y="0"/>
            <a:ext cx="3620100" cy="233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Μπορεί και 4 γέννες τον χρόνο!</a:t>
            </a:r>
            <a:endParaRPr sz="1300">
              <a:solidFill>
                <a:schemeClr val="lt1"/>
              </a:solidFill>
              <a:highlight>
                <a:srgbClr val="1D7E75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4483800" y="4366725"/>
            <a:ext cx="4660200" cy="33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Ένα ζευγάρι σκύλων σε 6 χρόνια γίνονται 67.000.</a:t>
            </a:r>
            <a:endParaRPr sz="1500">
              <a:solidFill>
                <a:schemeClr val="lt1"/>
              </a:solidFill>
              <a:highlight>
                <a:srgbClr val="1D7E75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650" y="1712026"/>
            <a:ext cx="3367474" cy="36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3"/>
          <p:cNvSpPr/>
          <p:nvPr/>
        </p:nvSpPr>
        <p:spPr>
          <a:xfrm>
            <a:off x="233550" y="3757125"/>
            <a:ext cx="6298500" cy="9042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3"/>
          <p:cNvSpPr/>
          <p:nvPr/>
        </p:nvSpPr>
        <p:spPr>
          <a:xfrm>
            <a:off x="190875" y="2734150"/>
            <a:ext cx="6298500" cy="7137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3"/>
          <p:cNvSpPr/>
          <p:nvPr/>
        </p:nvSpPr>
        <p:spPr>
          <a:xfrm>
            <a:off x="155775" y="1955900"/>
            <a:ext cx="6298500" cy="587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90875" y="1111950"/>
            <a:ext cx="6298500" cy="6531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190875" y="150750"/>
            <a:ext cx="6228300" cy="6531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3"/>
          <p:cNvSpPr txBox="1"/>
          <p:nvPr/>
        </p:nvSpPr>
        <p:spPr>
          <a:xfrm>
            <a:off x="190875" y="2662175"/>
            <a:ext cx="6298500" cy="199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 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ΑΣΚΗΣΤΕ.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Όλα τα ζώα χρειάζονται τακτική άσκηση για να παραμείνουν υγιή. Ζώα που δεν ασκούνται επαρκώς αποκτούν προβλήματα συμπεριφοράς και υγείας.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ΤΑΪΣΤΕ.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Δίνοντάς του σε σταθερή ώρα, την απαιτούμενη ποσότητα τροφής το βοηθάτε να ελέγχει το βάρος του και προλαμβάνετε προβλήματα υγείας.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190875" y="150750"/>
            <a:ext cx="6499800" cy="242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 ΤΑΥΤΟΠΟΙΗΣΤΕ.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Η τοποθέτηση μικροτσίπ είναι υποχρεωτική από το νόμο και βοηθάει στην ανεύρεσή του αν χαθεί ή κλαπεί.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 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ΕΚΠΑΙΔΕΥΣΤΕ. 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Οι σκύλοι πρέπει να ξέρουν τουλάχιστον τις βασικές εντολές "κάτσε" και "μείνε".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 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ΚΡΑΤΗΣΤΕ.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Η βόλτα να γίνεται μόνο με λουράκι όπως επιβάλλει ο νόμος.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/>
          <p:nvPr/>
        </p:nvSpPr>
        <p:spPr>
          <a:xfrm>
            <a:off x="281275" y="3724125"/>
            <a:ext cx="5977200" cy="9291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4"/>
          <p:cNvSpPr/>
          <p:nvPr/>
        </p:nvSpPr>
        <p:spPr>
          <a:xfrm>
            <a:off x="281275" y="2478550"/>
            <a:ext cx="5977200" cy="989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281275" y="1269525"/>
            <a:ext cx="5846700" cy="8136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281275" y="273250"/>
            <a:ext cx="5676000" cy="8136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4"/>
          <p:cNvSpPr txBox="1"/>
          <p:nvPr/>
        </p:nvSpPr>
        <p:spPr>
          <a:xfrm>
            <a:off x="225925" y="333550"/>
            <a:ext cx="6087900" cy="3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b="1"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ΚΑΘΑΡΙΣΤΕ.</a:t>
            </a: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Έχετε πάντα μαζί σας σακουλάκι για τις ακαθαρσίες του για να κρατάτε τη γειτονιά σας καθαρή.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• </a:t>
            </a:r>
            <a:r>
              <a:rPr b="1"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ΚΟΙΝΩΝΙΚΟΠΟΙΗΣΤΕ.</a:t>
            </a: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Η επαφή με άλλους ανθρώπους και ζώα αυξάνει την αυτοπεποίθηση του κατοικιδίου σας. 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b="1"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ΗΣΥΧΑΣΤΕ.</a:t>
            </a: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Συνεχές γαύγισμα δείχνει ανία. Αν ο σκύλος σας γαβγίζει έντονα </a:t>
            </a: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προσπαθήστε</a:t>
            </a: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να βρείτε το λόγο για να έχετε ευτυχισμένους γείτονες. 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 </a:t>
            </a:r>
            <a:r>
              <a:rPr b="1"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ΑΓΑΠΗΣΤΕ! </a:t>
            </a: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Το κατοικίδιό σας αναζητά την αγάπη, την προσοχή και την φροντίδα σας. Δείξε του την αγάπη και την αφοσίωση που σας δείχνει!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5" name="Google Shape;2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425" y="1373977"/>
            <a:ext cx="3686151" cy="376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/>
          <p:nvPr/>
        </p:nvSpPr>
        <p:spPr>
          <a:xfrm>
            <a:off x="211675" y="198975"/>
            <a:ext cx="8053800" cy="105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5"/>
          <p:cNvSpPr txBox="1"/>
          <p:nvPr/>
        </p:nvSpPr>
        <p:spPr>
          <a:xfrm>
            <a:off x="179925" y="188375"/>
            <a:ext cx="8064600" cy="109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Δυστυχώς πολλοί ιδιοκτήτες δεν τηρούν τις υποχρεώσεις τους, για αυτό και η περίθαλψη των αδέσποτων ζώων πέφτει στους Δήμους και τις φιλοζωικές οργανώσεις που αναλαμβάνουν:</a:t>
            </a:r>
            <a:endParaRPr b="1"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25"/>
          <p:cNvSpPr txBox="1"/>
          <p:nvPr/>
        </p:nvSpPr>
        <p:spPr>
          <a:xfrm>
            <a:off x="63500" y="1278575"/>
            <a:ext cx="5725500" cy="3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περισυλλογή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καταγραφή&amp;σήμανση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έλεγχο υγείας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αποπαρασίτωση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εμβολιασμό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στείρωση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υιοθεσία ή επανατοποθέτηση των αδεσπότων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63" name="Google Shape;2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9160">
            <a:off x="5197101" y="1153473"/>
            <a:ext cx="2328450" cy="31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36581">
            <a:off x="3196776" y="1618976"/>
            <a:ext cx="2243752" cy="299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2127">
            <a:off x="6485650" y="3289300"/>
            <a:ext cx="2573672" cy="17801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3920000" dist="381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/>
          <p:nvPr/>
        </p:nvSpPr>
        <p:spPr>
          <a:xfrm>
            <a:off x="2709325" y="2295050"/>
            <a:ext cx="3894600" cy="539100"/>
          </a:xfrm>
          <a:prstGeom prst="rect">
            <a:avLst/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6"/>
          <p:cNvSpPr/>
          <p:nvPr/>
        </p:nvSpPr>
        <p:spPr>
          <a:xfrm>
            <a:off x="4958300" y="1609563"/>
            <a:ext cx="3693600" cy="548400"/>
          </a:xfrm>
          <a:prstGeom prst="rect">
            <a:avLst/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6"/>
          <p:cNvSpPr/>
          <p:nvPr/>
        </p:nvSpPr>
        <p:spPr>
          <a:xfrm>
            <a:off x="889050" y="1420600"/>
            <a:ext cx="3513600" cy="548400"/>
          </a:xfrm>
          <a:prstGeom prst="rect">
            <a:avLst/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6"/>
          <p:cNvSpPr/>
          <p:nvPr/>
        </p:nvSpPr>
        <p:spPr>
          <a:xfrm>
            <a:off x="5450425" y="759875"/>
            <a:ext cx="3693600" cy="548400"/>
          </a:xfrm>
          <a:prstGeom prst="rect">
            <a:avLst/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6"/>
          <p:cNvSpPr/>
          <p:nvPr/>
        </p:nvSpPr>
        <p:spPr>
          <a:xfrm>
            <a:off x="84675" y="844550"/>
            <a:ext cx="3111600" cy="311400"/>
          </a:xfrm>
          <a:prstGeom prst="rect">
            <a:avLst/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6"/>
          <p:cNvSpPr/>
          <p:nvPr/>
        </p:nvSpPr>
        <p:spPr>
          <a:xfrm>
            <a:off x="2952750" y="103700"/>
            <a:ext cx="3111600" cy="4338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6"/>
          <p:cNvSpPr txBox="1"/>
          <p:nvPr/>
        </p:nvSpPr>
        <p:spPr>
          <a:xfrm>
            <a:off x="3084925" y="103700"/>
            <a:ext cx="4127400" cy="43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Πώς μπορώ να βοηθήσω;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26"/>
          <p:cNvSpPr txBox="1"/>
          <p:nvPr/>
        </p:nvSpPr>
        <p:spPr>
          <a:xfrm>
            <a:off x="0" y="770450"/>
            <a:ext cx="5471700" cy="43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Υιοθεσία ή προσωρινή φιλοξενία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26"/>
          <p:cNvSpPr txBox="1"/>
          <p:nvPr/>
        </p:nvSpPr>
        <p:spPr>
          <a:xfrm>
            <a:off x="873150" y="1412550"/>
            <a:ext cx="3725400" cy="77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Εθελοντισμός: βοήθεια σε καταφύγια στην φροντίδα, καθαριότητα κτλ..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26"/>
          <p:cNvSpPr txBox="1"/>
          <p:nvPr/>
        </p:nvSpPr>
        <p:spPr>
          <a:xfrm>
            <a:off x="5450350" y="664400"/>
            <a:ext cx="4185900" cy="77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Οικονομική στήριξη: Χρήματα, τρόφιμα, άλλα είδη που χρειάζονται τα καταφύγια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80" name="Google Shape;280;p26"/>
          <p:cNvSpPr txBox="1"/>
          <p:nvPr/>
        </p:nvSpPr>
        <p:spPr>
          <a:xfrm>
            <a:off x="2624650" y="2295050"/>
            <a:ext cx="4418400" cy="77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Βάζω 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φαΐ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και νερό σε σημεία της κοινότητας         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        που δεν ρυπαίνουν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26"/>
          <p:cNvSpPr txBox="1"/>
          <p:nvPr/>
        </p:nvSpPr>
        <p:spPr>
          <a:xfrm>
            <a:off x="4942400" y="1497475"/>
            <a:ext cx="3725400" cy="97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Ευαισθητοποίηση: χρήση social media                  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για προώθηση και στήριξη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2255301" y="554388"/>
            <a:ext cx="665700" cy="311325"/>
          </a:xfrm>
          <a:custGeom>
            <a:rect b="b" l="l" r="r" t="t"/>
            <a:pathLst>
              <a:path extrusionOk="0" h="12453" w="26628">
                <a:moveTo>
                  <a:pt x="26628" y="1023"/>
                </a:moveTo>
                <a:cubicBezTo>
                  <a:pt x="24024" y="371"/>
                  <a:pt x="20986" y="-602"/>
                  <a:pt x="18585" y="599"/>
                </a:cubicBezTo>
                <a:cubicBezTo>
                  <a:pt x="16546" y="1619"/>
                  <a:pt x="18280" y="6502"/>
                  <a:pt x="16045" y="6949"/>
                </a:cubicBezTo>
                <a:cubicBezTo>
                  <a:pt x="10618" y="8034"/>
                  <a:pt x="-2092" y="7502"/>
                  <a:pt x="381" y="12453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3" name="Google Shape;283;p26"/>
          <p:cNvSpPr/>
          <p:nvPr/>
        </p:nvSpPr>
        <p:spPr>
          <a:xfrm>
            <a:off x="6085425" y="409681"/>
            <a:ext cx="1185325" cy="329050"/>
          </a:xfrm>
          <a:custGeom>
            <a:rect b="b" l="l" r="r" t="t"/>
            <a:pathLst>
              <a:path extrusionOk="0" h="13162" w="47413">
                <a:moveTo>
                  <a:pt x="0" y="462"/>
                </a:moveTo>
                <a:cubicBezTo>
                  <a:pt x="3810" y="462"/>
                  <a:pt x="7734" y="-462"/>
                  <a:pt x="11430" y="462"/>
                </a:cubicBezTo>
                <a:cubicBezTo>
                  <a:pt x="15727" y="1536"/>
                  <a:pt x="18563" y="6161"/>
                  <a:pt x="22860" y="7235"/>
                </a:cubicBezTo>
                <a:cubicBezTo>
                  <a:pt x="29847" y="8981"/>
                  <a:pt x="38275" y="4376"/>
                  <a:pt x="44450" y="8082"/>
                </a:cubicBezTo>
                <a:cubicBezTo>
                  <a:pt x="46131" y="9091"/>
                  <a:pt x="46027" y="11776"/>
                  <a:pt x="47413" y="13162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4" name="Google Shape;284;p26"/>
          <p:cNvSpPr/>
          <p:nvPr/>
        </p:nvSpPr>
        <p:spPr>
          <a:xfrm>
            <a:off x="4783675" y="569375"/>
            <a:ext cx="571500" cy="973675"/>
          </a:xfrm>
          <a:custGeom>
            <a:rect b="b" l="l" r="r" t="t"/>
            <a:pathLst>
              <a:path extrusionOk="0" h="38947" w="22860">
                <a:moveTo>
                  <a:pt x="0" y="0"/>
                </a:moveTo>
                <a:cubicBezTo>
                  <a:pt x="0" y="5181"/>
                  <a:pt x="4955" y="9104"/>
                  <a:pt x="7620" y="13547"/>
                </a:cubicBezTo>
                <a:cubicBezTo>
                  <a:pt x="9471" y="16632"/>
                  <a:pt x="7489" y="21320"/>
                  <a:pt x="9736" y="24130"/>
                </a:cubicBezTo>
                <a:cubicBezTo>
                  <a:pt x="13857" y="29283"/>
                  <a:pt x="22860" y="32349"/>
                  <a:pt x="22860" y="38947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5" name="Google Shape;285;p26"/>
          <p:cNvSpPr/>
          <p:nvPr/>
        </p:nvSpPr>
        <p:spPr>
          <a:xfrm>
            <a:off x="4508864" y="611725"/>
            <a:ext cx="175275" cy="1682750"/>
          </a:xfrm>
          <a:custGeom>
            <a:rect b="b" l="l" r="r" t="t"/>
            <a:pathLst>
              <a:path extrusionOk="0" h="67310" w="7011">
                <a:moveTo>
                  <a:pt x="2102" y="0"/>
                </a:moveTo>
                <a:cubicBezTo>
                  <a:pt x="-2157" y="2127"/>
                  <a:pt x="3911" y="9352"/>
                  <a:pt x="5065" y="13970"/>
                </a:cubicBezTo>
                <a:cubicBezTo>
                  <a:pt x="6415" y="19372"/>
                  <a:pt x="1175" y="25078"/>
                  <a:pt x="2525" y="30480"/>
                </a:cubicBezTo>
                <a:cubicBezTo>
                  <a:pt x="3142" y="32948"/>
                  <a:pt x="6340" y="34321"/>
                  <a:pt x="6758" y="36830"/>
                </a:cubicBezTo>
                <a:cubicBezTo>
                  <a:pt x="7770" y="42907"/>
                  <a:pt x="1905" y="48210"/>
                  <a:pt x="408" y="54186"/>
                </a:cubicBezTo>
                <a:cubicBezTo>
                  <a:pt x="-669" y="58484"/>
                  <a:pt x="545" y="63346"/>
                  <a:pt x="2525" y="67310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6" name="Google Shape;286;p26"/>
          <p:cNvSpPr txBox="1"/>
          <p:nvPr/>
        </p:nvSpPr>
        <p:spPr>
          <a:xfrm>
            <a:off x="227625" y="3063450"/>
            <a:ext cx="3312600" cy="43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lt1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ΔΕΝ </a:t>
            </a: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κακοποιώ!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26"/>
          <p:cNvSpPr txBox="1"/>
          <p:nvPr/>
        </p:nvSpPr>
        <p:spPr>
          <a:xfrm>
            <a:off x="185275" y="4116175"/>
            <a:ext cx="4064100" cy="311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Στειρώνω, </a:t>
            </a:r>
            <a:r>
              <a:rPr lang="en-GB" sz="1800" u="sng">
                <a:solidFill>
                  <a:schemeClr val="lt1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ΔΕΝ</a:t>
            </a:r>
            <a:r>
              <a:rPr lang="en-GB" sz="1800">
                <a:solidFill>
                  <a:schemeClr val="lt1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ζευγαρώνω!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26"/>
          <p:cNvSpPr txBox="1"/>
          <p:nvPr/>
        </p:nvSpPr>
        <p:spPr>
          <a:xfrm>
            <a:off x="1682800" y="4591700"/>
            <a:ext cx="3513600" cy="32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Υιοθετώ, </a:t>
            </a:r>
            <a:r>
              <a:rPr lang="en-GB" sz="1800" u="sng">
                <a:solidFill>
                  <a:schemeClr val="lt1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ΔΕΝ</a:t>
            </a:r>
            <a:r>
              <a:rPr lang="en-GB" sz="1800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αγοράζω</a:t>
            </a: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26"/>
          <p:cNvSpPr txBox="1"/>
          <p:nvPr/>
        </p:nvSpPr>
        <p:spPr>
          <a:xfrm>
            <a:off x="873138" y="3586150"/>
            <a:ext cx="5714700" cy="717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lt1"/>
                </a:solidFill>
                <a:highlight>
                  <a:srgbClr val="1D7E75"/>
                </a:highlight>
                <a:latin typeface="Roboto"/>
                <a:ea typeface="Roboto"/>
                <a:cs typeface="Roboto"/>
                <a:sym typeface="Roboto"/>
              </a:rPr>
              <a:t>ΔΕΝ</a:t>
            </a: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γυρνάω το κεφάλι σε ζώο που υποφέρει!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0" name="Google Shape;29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800" y="2876550"/>
            <a:ext cx="3258550" cy="22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6"/>
          <p:cNvSpPr/>
          <p:nvPr/>
        </p:nvSpPr>
        <p:spPr>
          <a:xfrm>
            <a:off x="3598513" y="556975"/>
            <a:ext cx="232850" cy="836100"/>
          </a:xfrm>
          <a:custGeom>
            <a:rect b="b" l="l" r="r" t="t"/>
            <a:pathLst>
              <a:path extrusionOk="0" h="33444" w="9314">
                <a:moveTo>
                  <a:pt x="9314" y="0"/>
                </a:moveTo>
                <a:cubicBezTo>
                  <a:pt x="4617" y="0"/>
                  <a:pt x="405" y="7337"/>
                  <a:pt x="1694" y="11854"/>
                </a:cubicBezTo>
                <a:cubicBezTo>
                  <a:pt x="2674" y="15287"/>
                  <a:pt x="5080" y="18444"/>
                  <a:pt x="5080" y="22014"/>
                </a:cubicBezTo>
                <a:cubicBezTo>
                  <a:pt x="5080" y="26183"/>
                  <a:pt x="0" y="29275"/>
                  <a:pt x="0" y="33444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006525" y="2274625"/>
            <a:ext cx="4137475" cy="293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7"/>
          <p:cNvSpPr txBox="1"/>
          <p:nvPr/>
        </p:nvSpPr>
        <p:spPr>
          <a:xfrm>
            <a:off x="1639675" y="181925"/>
            <a:ext cx="6492600" cy="105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chemeClr val="lt1"/>
                </a:solidFill>
                <a:latin typeface="Syncopate"/>
                <a:ea typeface="Syncopate"/>
                <a:cs typeface="Syncopate"/>
                <a:sym typeface="Syncopate"/>
              </a:rPr>
              <a:t>Ευχαριστώ για τον χρόνο σας!</a:t>
            </a:r>
            <a:endParaRPr sz="3400">
              <a:solidFill>
                <a:schemeClr val="lt1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683550" y="236325"/>
            <a:ext cx="7776900" cy="1243800"/>
          </a:xfrm>
          <a:prstGeom prst="roundRect">
            <a:avLst>
              <a:gd fmla="val 16667" name="adj"/>
            </a:avLst>
          </a:prstGeom>
          <a:solidFill>
            <a:srgbClr val="1B78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840450" y="236325"/>
            <a:ext cx="8059200" cy="1748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“Αδέσποτο” </a:t>
            </a:r>
            <a:r>
              <a:rPr lang="en-GB" sz="2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ονομάζουμε ένα ζώο που ζει ή περιπλανιέται ελεύθερα στο περιβάλλον, χωρίς να έχει ιδιοκτήτη ή να είναι υπό την φροντίδα κάποιου ανθρώπου.</a:t>
            </a:r>
            <a:endParaRPr sz="2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916825" y="1682125"/>
            <a:ext cx="7054800" cy="7692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840450" y="1797225"/>
            <a:ext cx="7463100" cy="82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Πίσω από κάθε αδέσποτο κρύβεται ένας ανεύθυνος ιδιοκτήτης!</a:t>
            </a:r>
            <a:endParaRPr sz="1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551325" y="1853450"/>
            <a:ext cx="17481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03150" y="542325"/>
            <a:ext cx="4829700" cy="67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Περιπλανάται και τρέφεται ανεπαρκώς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2980700" y="1019775"/>
            <a:ext cx="6017700" cy="67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Είναι εκτεθειμένο σε παράσιτα και ασθένειες λόγω έλλειψης ιατρικής περίθαλψης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027825" y="1939701"/>
            <a:ext cx="6161100" cy="151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Πέφτει θύμα κακοποίησης/τραυματισμού 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/ή και θανάτωσης από ενέργειες που σχετίζονται κυρίως με τους ανθρώπους (τροχαία, πυροβολισμοί, πνιγμοί, φόλες κ.ά.) , και δευτερευόντως από τσακωμούς με άλλα ζώα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2941550" y="3680000"/>
            <a:ext cx="6096000" cy="89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Ζευγαρώνει και γεννά ανεξέλεγκτα, διαιωνίζοντας τον φαύλο κύκλο των αδέσποτων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4000525" y="4408325"/>
            <a:ext cx="4829700" cy="39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Έχει μειωμένο προσδόκιμο ζωής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1383235" y="998400"/>
            <a:ext cx="288700" cy="941300"/>
          </a:xfrm>
          <a:custGeom>
            <a:rect b="b" l="l" r="r" t="t"/>
            <a:pathLst>
              <a:path extrusionOk="0" h="37652" w="11548">
                <a:moveTo>
                  <a:pt x="11548" y="37652"/>
                </a:moveTo>
                <a:cubicBezTo>
                  <a:pt x="7803" y="37652"/>
                  <a:pt x="4985" y="31342"/>
                  <a:pt x="6169" y="27790"/>
                </a:cubicBezTo>
                <a:cubicBezTo>
                  <a:pt x="7310" y="24365"/>
                  <a:pt x="11526" y="21432"/>
                  <a:pt x="10651" y="17929"/>
                </a:cubicBezTo>
                <a:cubicBezTo>
                  <a:pt x="9707" y="14149"/>
                  <a:pt x="2953" y="14895"/>
                  <a:pt x="790" y="11654"/>
                </a:cubicBezTo>
                <a:cubicBezTo>
                  <a:pt x="-1373" y="8413"/>
                  <a:pt x="1687" y="3896"/>
                  <a:pt x="1687" y="0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sp>
      <p:sp>
        <p:nvSpPr>
          <p:cNvPr id="80" name="Google Shape;80;p15"/>
          <p:cNvSpPr/>
          <p:nvPr/>
        </p:nvSpPr>
        <p:spPr>
          <a:xfrm>
            <a:off x="1896025" y="1299875"/>
            <a:ext cx="1221450" cy="571500"/>
          </a:xfrm>
          <a:custGeom>
            <a:rect b="b" l="l" r="r" t="t"/>
            <a:pathLst>
              <a:path extrusionOk="0" h="22860" w="48858">
                <a:moveTo>
                  <a:pt x="0" y="22860"/>
                </a:moveTo>
                <a:cubicBezTo>
                  <a:pt x="6341" y="22860"/>
                  <a:pt x="12852" y="17774"/>
                  <a:pt x="15689" y="12103"/>
                </a:cubicBezTo>
                <a:cubicBezTo>
                  <a:pt x="17166" y="9151"/>
                  <a:pt x="13755" y="3940"/>
                  <a:pt x="16585" y="2241"/>
                </a:cubicBezTo>
                <a:cubicBezTo>
                  <a:pt x="21460" y="-685"/>
                  <a:pt x="28102" y="1760"/>
                  <a:pt x="33618" y="3138"/>
                </a:cubicBezTo>
                <a:cubicBezTo>
                  <a:pt x="38650" y="4395"/>
                  <a:pt x="44221" y="2324"/>
                  <a:pt x="48858" y="0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sp>
      <p:sp>
        <p:nvSpPr>
          <p:cNvPr id="81" name="Google Shape;81;p15"/>
          <p:cNvSpPr/>
          <p:nvPr/>
        </p:nvSpPr>
        <p:spPr>
          <a:xfrm>
            <a:off x="2980700" y="2196325"/>
            <a:ext cx="291350" cy="105075"/>
          </a:xfrm>
          <a:custGeom>
            <a:rect b="b" l="l" r="r" t="t"/>
            <a:pathLst>
              <a:path extrusionOk="0" h="4203" w="11654">
                <a:moveTo>
                  <a:pt x="0" y="2241"/>
                </a:moveTo>
                <a:cubicBezTo>
                  <a:pt x="2686" y="3585"/>
                  <a:pt x="6841" y="5262"/>
                  <a:pt x="8965" y="3138"/>
                </a:cubicBezTo>
                <a:cubicBezTo>
                  <a:pt x="9939" y="2164"/>
                  <a:pt x="10276" y="0"/>
                  <a:pt x="11654" y="0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</p:spPr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0587" y="1490375"/>
            <a:ext cx="4075625" cy="36531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2747701" y="3036800"/>
            <a:ext cx="414600" cy="829225"/>
          </a:xfrm>
          <a:custGeom>
            <a:rect b="b" l="l" r="r" t="t"/>
            <a:pathLst>
              <a:path extrusionOk="0" h="33169" w="16584">
                <a:moveTo>
                  <a:pt x="5826" y="0"/>
                </a:moveTo>
                <a:cubicBezTo>
                  <a:pt x="3676" y="3225"/>
                  <a:pt x="-1285" y="6842"/>
                  <a:pt x="448" y="10309"/>
                </a:cubicBezTo>
                <a:cubicBezTo>
                  <a:pt x="2412" y="14240"/>
                  <a:pt x="9893" y="11234"/>
                  <a:pt x="12998" y="14343"/>
                </a:cubicBezTo>
                <a:cubicBezTo>
                  <a:pt x="16438" y="17786"/>
                  <a:pt x="9696" y="23517"/>
                  <a:pt x="8516" y="28239"/>
                </a:cubicBezTo>
                <a:cubicBezTo>
                  <a:pt x="7752" y="31297"/>
                  <a:pt x="14355" y="30940"/>
                  <a:pt x="16584" y="33169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Google Shape;84;p15"/>
          <p:cNvSpPr/>
          <p:nvPr/>
        </p:nvSpPr>
        <p:spPr>
          <a:xfrm>
            <a:off x="2534775" y="4515975"/>
            <a:ext cx="1725700" cy="286625"/>
          </a:xfrm>
          <a:custGeom>
            <a:rect b="b" l="l" r="r" t="t"/>
            <a:pathLst>
              <a:path extrusionOk="0" h="11465" w="69028">
                <a:moveTo>
                  <a:pt x="0" y="0"/>
                </a:moveTo>
                <a:cubicBezTo>
                  <a:pt x="3042" y="2282"/>
                  <a:pt x="4806" y="6113"/>
                  <a:pt x="8068" y="8068"/>
                </a:cubicBezTo>
                <a:cubicBezTo>
                  <a:pt x="15018" y="12234"/>
                  <a:pt x="24327" y="11897"/>
                  <a:pt x="32273" y="10309"/>
                </a:cubicBezTo>
                <a:cubicBezTo>
                  <a:pt x="39784" y="8808"/>
                  <a:pt x="46357" y="4098"/>
                  <a:pt x="53788" y="2241"/>
                </a:cubicBezTo>
                <a:cubicBezTo>
                  <a:pt x="57267" y="1372"/>
                  <a:pt x="61338" y="638"/>
                  <a:pt x="64546" y="2241"/>
                </a:cubicBezTo>
                <a:cubicBezTo>
                  <a:pt x="66177" y="3056"/>
                  <a:pt x="67204" y="5379"/>
                  <a:pt x="69028" y="5379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6"/>
          <p:cNvGrpSpPr/>
          <p:nvPr/>
        </p:nvGrpSpPr>
        <p:grpSpPr>
          <a:xfrm>
            <a:off x="135658" y="171466"/>
            <a:ext cx="2119931" cy="1966337"/>
            <a:chOff x="2902488" y="902232"/>
            <a:chExt cx="3339000" cy="3339000"/>
          </a:xfrm>
        </p:grpSpPr>
        <p:sp>
          <p:nvSpPr>
            <p:cNvPr id="90" name="Google Shape;90;p16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cap="flat" cmpd="sng" w="19050">
              <a:solidFill>
                <a:srgbClr val="1D7E75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3123875" y="1123625"/>
              <a:ext cx="2896500" cy="2896200"/>
            </a:xfrm>
            <a:prstGeom prst="pie">
              <a:avLst>
                <a:gd fmla="val 2689583" name="adj1"/>
                <a:gd fmla="val 13510993" name="adj2"/>
              </a:avLst>
            </a:prstGeom>
            <a:solidFill>
              <a:srgbClr val="83E3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" name="Google Shape;92;p16"/>
          <p:cNvGrpSpPr/>
          <p:nvPr/>
        </p:nvGrpSpPr>
        <p:grpSpPr>
          <a:xfrm>
            <a:off x="540086" y="504546"/>
            <a:ext cx="1311080" cy="1300184"/>
            <a:chOff x="3664038" y="1663782"/>
            <a:chExt cx="1815900" cy="1815900"/>
          </a:xfrm>
        </p:grpSpPr>
        <p:sp>
          <p:nvSpPr>
            <p:cNvPr id="93" name="Google Shape;93;p16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1B786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6"/>
            <p:cNvSpPr txBox="1"/>
            <p:nvPr/>
          </p:nvSpPr>
          <p:spPr>
            <a:xfrm>
              <a:off x="3899988" y="21584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5" name="Google Shape;95;p16"/>
          <p:cNvSpPr txBox="1"/>
          <p:nvPr/>
        </p:nvSpPr>
        <p:spPr>
          <a:xfrm>
            <a:off x="820275" y="900825"/>
            <a:ext cx="1311000" cy="22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Γιατι;</a:t>
            </a:r>
            <a:endParaRPr b="1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486250" y="310775"/>
            <a:ext cx="6573300" cy="12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Τα ζώα που περιμένουν να υιοθετηθούν είναι περισσότερα από τις οικογένειες που θέλουν να υιοθετήσουν. 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Οι ανεξέλεγκτες γέννες αποτελούν την νούμερο 1 αιτία δημιουργίας αδέσποτων ζώων συντροφιάς.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2086200" y="2090075"/>
            <a:ext cx="7373400" cy="365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</a:rPr>
              <a:t>Η έλλειψη παιδείας &amp; ευαισθητοποίησης που μας οδηγεί στην εγκατάλειψη των κατοικίδιων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410100" y="3191125"/>
            <a:ext cx="7560000" cy="1010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Η αδυναμία του κράτους να μεριμνήσει για όλα αυτά τα ζώα με αποτέλεσμα να αυξάνονται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1439700" y="2611400"/>
            <a:ext cx="5500800" cy="52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Η απουσία μέτρων προστασίας των ζώων στην Ελλάδα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1142125" y="3830425"/>
            <a:ext cx="4281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2418775" y="271925"/>
            <a:ext cx="6573300" cy="1391100"/>
          </a:xfrm>
          <a:prstGeom prst="rect">
            <a:avLst/>
          </a:prstGeom>
          <a:noFill/>
          <a:ln cap="flat" cmpd="sng" w="28575">
            <a:solidFill>
              <a:srgbClr val="1D7E75"/>
            </a:solidFill>
            <a:prstDash val="dashDot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102" name="Google Shape;102;p16"/>
          <p:cNvCxnSpPr>
            <a:endCxn id="97" idx="1"/>
          </p:cNvCxnSpPr>
          <p:nvPr/>
        </p:nvCxnSpPr>
        <p:spPr>
          <a:xfrm>
            <a:off x="1825800" y="2043425"/>
            <a:ext cx="260400" cy="229200"/>
          </a:xfrm>
          <a:prstGeom prst="straightConnector1">
            <a:avLst/>
          </a:prstGeom>
          <a:noFill/>
          <a:ln cap="flat" cmpd="sng" w="28575">
            <a:solidFill>
              <a:srgbClr val="1D7E75"/>
            </a:solidFill>
            <a:prstDash val="dashDot"/>
            <a:round/>
            <a:headEnd len="med" w="med" type="none"/>
            <a:tailEnd len="med" w="med" type="none"/>
          </a:ln>
        </p:spPr>
      </p:cxn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4625" y="2231075"/>
            <a:ext cx="2879375" cy="293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6"/>
          <p:cNvCxnSpPr/>
          <p:nvPr/>
        </p:nvCxnSpPr>
        <p:spPr>
          <a:xfrm>
            <a:off x="1390775" y="2191050"/>
            <a:ext cx="233100" cy="536100"/>
          </a:xfrm>
          <a:prstGeom prst="straightConnector1">
            <a:avLst/>
          </a:prstGeom>
          <a:noFill/>
          <a:ln cap="flat" cmpd="sng" w="28575">
            <a:solidFill>
              <a:srgbClr val="1D7E75"/>
            </a:solidFill>
            <a:prstDash val="dashDot"/>
            <a:round/>
            <a:headEnd len="med" w="med" type="none"/>
            <a:tailEnd len="med" w="med" type="none"/>
          </a:ln>
        </p:spPr>
      </p:cxnSp>
      <p:cxnSp>
        <p:nvCxnSpPr>
          <p:cNvPr id="105" name="Google Shape;105;p16"/>
          <p:cNvCxnSpPr/>
          <p:nvPr/>
        </p:nvCxnSpPr>
        <p:spPr>
          <a:xfrm flipH="1">
            <a:off x="870073" y="2191053"/>
            <a:ext cx="198000" cy="1087800"/>
          </a:xfrm>
          <a:prstGeom prst="straightConnector1">
            <a:avLst/>
          </a:prstGeom>
          <a:noFill/>
          <a:ln cap="flat" cmpd="sng" w="28575">
            <a:solidFill>
              <a:srgbClr val="1D7E75"/>
            </a:solidFill>
            <a:prstDash val="dashDot"/>
            <a:round/>
            <a:headEnd len="med" w="med" type="none"/>
            <a:tailEnd len="med" w="med" type="none"/>
          </a:ln>
        </p:spPr>
      </p:cxnSp>
      <p:pic>
        <p:nvPicPr>
          <p:cNvPr id="106" name="Google Shape;1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125" y="3315250"/>
            <a:ext cx="2045899" cy="204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9650" y="3536394"/>
            <a:ext cx="1604850" cy="159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>
            <a:off x="4885650" y="1980025"/>
            <a:ext cx="3554400" cy="874200"/>
          </a:xfrm>
          <a:prstGeom prst="ellipse">
            <a:avLst/>
          </a:prstGeom>
          <a:solidFill>
            <a:srgbClr val="1D7E75"/>
          </a:solidFill>
          <a:ln cap="flat" cmpd="sng" w="28575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156825" y="1980025"/>
            <a:ext cx="3554400" cy="874200"/>
          </a:xfrm>
          <a:prstGeom prst="ellipse">
            <a:avLst/>
          </a:prstGeom>
          <a:solidFill>
            <a:srgbClr val="1D7E75"/>
          </a:solidFill>
          <a:ln cap="flat" cmpd="sng" w="28575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658625" y="135900"/>
            <a:ext cx="7286700" cy="4809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751000" y="135900"/>
            <a:ext cx="7861500" cy="63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 </a:t>
            </a: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Ελλάδα</a:t>
            </a: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είναι η χώρα με τα περισσότερα αδέσποτα στην Ευρώπη!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364200" y="3246275"/>
            <a:ext cx="8415600" cy="155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Θλιβερό είναι ότι ενώ ο παγκόσμιος μέσος όρος αδέσποτων ζώων στις υπόλοιπες χώρες φτάνει το 35% στην Ελλάδα 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ξεπερνά το 69%.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Υπολογίζεται ότι κάθε χρόνο στην Ελλάδα κακοποιούνται, είτε ενεργητικά είτε παθητικά, περίπου 870.000 ζώα.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376375" y="1294125"/>
            <a:ext cx="34917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1,8 εκατομμύρια αδέσποτοι σκύλοι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2904875" y="652200"/>
            <a:ext cx="4171200" cy="40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Σχεδόν 4 εκατομμύρια!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167925" y="1330413"/>
            <a:ext cx="31677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 εκατομμύρια αδέσποτες γάτες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156825" y="2084663"/>
            <a:ext cx="3815700" cy="58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    κυρίως από γέννες δεσποζόμενων/ημι-δεσποζόμενων σκύλων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4885650" y="2009463"/>
            <a:ext cx="4171200" cy="480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κυρίως από την </a:t>
            </a: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ανεξέλεγκτη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αναπαραγωγή των ήδη αδέσποτων γατιών</a:t>
            </a: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376375" y="4505700"/>
            <a:ext cx="9144000" cy="63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Στις Η.Π.Α , κάθε χρόνο θανατώνονται περίπου 920.000 αδέσποτα σε άσυλα λόγω μη υιοθεσίας.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 flipH="1">
            <a:off x="2122250" y="960575"/>
            <a:ext cx="834900" cy="373500"/>
          </a:xfrm>
          <a:prstGeom prst="straightConnector1">
            <a:avLst/>
          </a:prstGeom>
          <a:noFill/>
          <a:ln cap="flat" cmpd="sng" w="28575">
            <a:solidFill>
              <a:srgbClr val="1D7E75"/>
            </a:solidFill>
            <a:prstDash val="dashDot"/>
            <a:round/>
            <a:headEnd len="med" w="med" type="none"/>
            <a:tailEnd len="med" w="med" type="triangle"/>
          </a:ln>
        </p:spPr>
      </p:cxnSp>
      <p:cxnSp>
        <p:nvCxnSpPr>
          <p:cNvPr id="124" name="Google Shape;124;p17"/>
          <p:cNvCxnSpPr/>
          <p:nvPr/>
        </p:nvCxnSpPr>
        <p:spPr>
          <a:xfrm>
            <a:off x="5230650" y="962525"/>
            <a:ext cx="707400" cy="369600"/>
          </a:xfrm>
          <a:prstGeom prst="straightConnector1">
            <a:avLst/>
          </a:prstGeom>
          <a:noFill/>
          <a:ln cap="flat" cmpd="sng" w="28575">
            <a:solidFill>
              <a:srgbClr val="1D7E75"/>
            </a:solidFill>
            <a:prstDash val="dashDot"/>
            <a:round/>
            <a:headEnd len="med" w="med" type="none"/>
            <a:tailEnd len="med" w="med" type="triangle"/>
          </a:ln>
        </p:spPr>
      </p:cxnSp>
      <p:sp>
        <p:nvSpPr>
          <p:cNvPr id="125" name="Google Shape;125;p17"/>
          <p:cNvSpPr/>
          <p:nvPr/>
        </p:nvSpPr>
        <p:spPr>
          <a:xfrm>
            <a:off x="313650" y="1373775"/>
            <a:ext cx="3073500" cy="292800"/>
          </a:xfrm>
          <a:prstGeom prst="rect">
            <a:avLst/>
          </a:prstGeom>
          <a:noFill/>
          <a:ln cap="flat" cmpd="sng" w="28575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5126100" y="1373775"/>
            <a:ext cx="3073500" cy="292800"/>
          </a:xfrm>
          <a:prstGeom prst="rect">
            <a:avLst/>
          </a:prstGeom>
          <a:noFill/>
          <a:ln cap="flat" cmpd="sng" w="28575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" name="Google Shape;127;p17"/>
          <p:cNvCxnSpPr>
            <a:stCxn id="125" idx="2"/>
          </p:cNvCxnSpPr>
          <p:nvPr/>
        </p:nvCxnSpPr>
        <p:spPr>
          <a:xfrm>
            <a:off x="1850400" y="1666575"/>
            <a:ext cx="0" cy="321900"/>
          </a:xfrm>
          <a:prstGeom prst="straightConnector1">
            <a:avLst/>
          </a:prstGeom>
          <a:noFill/>
          <a:ln cap="flat" cmpd="sng" w="28575">
            <a:solidFill>
              <a:srgbClr val="1D7E7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17"/>
          <p:cNvCxnSpPr/>
          <p:nvPr/>
        </p:nvCxnSpPr>
        <p:spPr>
          <a:xfrm>
            <a:off x="6662850" y="1666575"/>
            <a:ext cx="0" cy="321900"/>
          </a:xfrm>
          <a:prstGeom prst="straightConnector1">
            <a:avLst/>
          </a:prstGeom>
          <a:noFill/>
          <a:ln cap="flat" cmpd="sng" w="28575">
            <a:solidFill>
              <a:srgbClr val="1D7E7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40743" cy="4838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8"/>
          <p:cNvCxnSpPr/>
          <p:nvPr/>
        </p:nvCxnSpPr>
        <p:spPr>
          <a:xfrm>
            <a:off x="312425" y="1030225"/>
            <a:ext cx="1272600" cy="7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8"/>
          <p:cNvCxnSpPr/>
          <p:nvPr/>
        </p:nvCxnSpPr>
        <p:spPr>
          <a:xfrm>
            <a:off x="396250" y="1746500"/>
            <a:ext cx="1379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335275" y="1837950"/>
            <a:ext cx="754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8"/>
          <p:cNvCxnSpPr/>
          <p:nvPr/>
        </p:nvCxnSpPr>
        <p:spPr>
          <a:xfrm>
            <a:off x="381000" y="2058925"/>
            <a:ext cx="1364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18"/>
          <p:cNvCxnSpPr/>
          <p:nvPr/>
        </p:nvCxnSpPr>
        <p:spPr>
          <a:xfrm>
            <a:off x="312425" y="2135125"/>
            <a:ext cx="6096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18"/>
          <p:cNvCxnSpPr/>
          <p:nvPr/>
        </p:nvCxnSpPr>
        <p:spPr>
          <a:xfrm>
            <a:off x="419100" y="2234175"/>
            <a:ext cx="111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18"/>
          <p:cNvCxnSpPr/>
          <p:nvPr/>
        </p:nvCxnSpPr>
        <p:spPr>
          <a:xfrm>
            <a:off x="701050" y="2302775"/>
            <a:ext cx="84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8"/>
          <p:cNvCxnSpPr/>
          <p:nvPr/>
        </p:nvCxnSpPr>
        <p:spPr>
          <a:xfrm>
            <a:off x="1142950" y="2523825"/>
            <a:ext cx="4572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18"/>
          <p:cNvCxnSpPr/>
          <p:nvPr/>
        </p:nvCxnSpPr>
        <p:spPr>
          <a:xfrm>
            <a:off x="624850" y="2599950"/>
            <a:ext cx="10515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18"/>
          <p:cNvCxnSpPr/>
          <p:nvPr/>
        </p:nvCxnSpPr>
        <p:spPr>
          <a:xfrm flipH="1" rot="10800000">
            <a:off x="312450" y="4524900"/>
            <a:ext cx="15012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8"/>
          <p:cNvCxnSpPr/>
          <p:nvPr/>
        </p:nvCxnSpPr>
        <p:spPr>
          <a:xfrm>
            <a:off x="335275" y="4600950"/>
            <a:ext cx="990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8"/>
          <p:cNvCxnSpPr/>
          <p:nvPr/>
        </p:nvCxnSpPr>
        <p:spPr>
          <a:xfrm>
            <a:off x="1196350" y="3320800"/>
            <a:ext cx="59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18"/>
          <p:cNvCxnSpPr/>
          <p:nvPr/>
        </p:nvCxnSpPr>
        <p:spPr>
          <a:xfrm>
            <a:off x="327650" y="3419850"/>
            <a:ext cx="1440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18"/>
          <p:cNvCxnSpPr/>
          <p:nvPr/>
        </p:nvCxnSpPr>
        <p:spPr>
          <a:xfrm>
            <a:off x="304800" y="3503675"/>
            <a:ext cx="1036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18"/>
          <p:cNvCxnSpPr/>
          <p:nvPr/>
        </p:nvCxnSpPr>
        <p:spPr>
          <a:xfrm>
            <a:off x="1920250" y="1034800"/>
            <a:ext cx="137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18"/>
          <p:cNvCxnSpPr/>
          <p:nvPr/>
        </p:nvCxnSpPr>
        <p:spPr>
          <a:xfrm>
            <a:off x="1889750" y="1111000"/>
            <a:ext cx="142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Google Shape;150;p18"/>
          <p:cNvCxnSpPr/>
          <p:nvPr/>
        </p:nvCxnSpPr>
        <p:spPr>
          <a:xfrm>
            <a:off x="1851650" y="1225300"/>
            <a:ext cx="274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18"/>
          <p:cNvCxnSpPr/>
          <p:nvPr/>
        </p:nvCxnSpPr>
        <p:spPr>
          <a:xfrm>
            <a:off x="1866900" y="1690125"/>
            <a:ext cx="10212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18"/>
          <p:cNvCxnSpPr/>
          <p:nvPr/>
        </p:nvCxnSpPr>
        <p:spPr>
          <a:xfrm>
            <a:off x="2103125" y="1751075"/>
            <a:ext cx="11811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18"/>
          <p:cNvCxnSpPr/>
          <p:nvPr/>
        </p:nvCxnSpPr>
        <p:spPr>
          <a:xfrm>
            <a:off x="1882150" y="1842525"/>
            <a:ext cx="14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18"/>
          <p:cNvCxnSpPr/>
          <p:nvPr/>
        </p:nvCxnSpPr>
        <p:spPr>
          <a:xfrm>
            <a:off x="1874525" y="1926325"/>
            <a:ext cx="251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18"/>
          <p:cNvCxnSpPr/>
          <p:nvPr/>
        </p:nvCxnSpPr>
        <p:spPr>
          <a:xfrm>
            <a:off x="1943100" y="2132075"/>
            <a:ext cx="137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18"/>
          <p:cNvCxnSpPr/>
          <p:nvPr/>
        </p:nvCxnSpPr>
        <p:spPr>
          <a:xfrm>
            <a:off x="1859275" y="2223525"/>
            <a:ext cx="441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18"/>
          <p:cNvCxnSpPr/>
          <p:nvPr/>
        </p:nvCxnSpPr>
        <p:spPr>
          <a:xfrm>
            <a:off x="1874525" y="2612125"/>
            <a:ext cx="12726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18"/>
          <p:cNvCxnSpPr/>
          <p:nvPr/>
        </p:nvCxnSpPr>
        <p:spPr>
          <a:xfrm>
            <a:off x="2537450" y="2695950"/>
            <a:ext cx="449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18"/>
          <p:cNvCxnSpPr/>
          <p:nvPr/>
        </p:nvCxnSpPr>
        <p:spPr>
          <a:xfrm>
            <a:off x="1943100" y="4357125"/>
            <a:ext cx="1356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18"/>
          <p:cNvCxnSpPr/>
          <p:nvPr/>
        </p:nvCxnSpPr>
        <p:spPr>
          <a:xfrm>
            <a:off x="1889750" y="4440925"/>
            <a:ext cx="853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18"/>
          <p:cNvSpPr txBox="1"/>
          <p:nvPr/>
        </p:nvSpPr>
        <p:spPr>
          <a:xfrm>
            <a:off x="3837525" y="192875"/>
            <a:ext cx="20100" cy="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1418" y="152400"/>
            <a:ext cx="2647950" cy="466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3" name="Google Shape;16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9700" y="689438"/>
            <a:ext cx="2952750" cy="295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4" name="Google Shape;16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3163" y="1047950"/>
            <a:ext cx="2933700" cy="457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5" name="Google Shape;16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8400" y="1568375"/>
            <a:ext cx="2895600" cy="847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6" name="Google Shape;16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4438" y="2696950"/>
            <a:ext cx="2962275" cy="523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7" name="Google Shape;16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60300" y="3233488"/>
            <a:ext cx="3019425" cy="733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82350" y="4036100"/>
            <a:ext cx="2914650" cy="809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18538" y="2150863"/>
            <a:ext cx="2647950" cy="53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0" name="Google Shape;170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44350" y="4516150"/>
            <a:ext cx="2386788" cy="485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46885" y="3428910"/>
            <a:ext cx="2386800" cy="39910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>
            <a:off x="5355075" y="4320150"/>
            <a:ext cx="3735900" cy="613800"/>
          </a:xfrm>
          <a:prstGeom prst="rect">
            <a:avLst/>
          </a:prstGeom>
          <a:noFill/>
          <a:ln cap="flat" cmpd="sng" w="38100">
            <a:solidFill>
              <a:srgbClr val="1D7E7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5006275" y="3153838"/>
            <a:ext cx="3852000" cy="929100"/>
          </a:xfrm>
          <a:prstGeom prst="rect">
            <a:avLst/>
          </a:prstGeom>
          <a:noFill/>
          <a:ln cap="flat" cmpd="sng" w="38100">
            <a:solidFill>
              <a:srgbClr val="1D7E75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Ορισμένα ζώα, όπως οι εκπαιδευμένοι σκύλοι συντροφιάς, μπορούν να βοηθήσουν σε θεραπευτικές και αποκαταστατικές διαδικασίες.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19"/>
          <p:cNvSpPr/>
          <p:nvPr/>
        </p:nvSpPr>
        <p:spPr>
          <a:xfrm>
            <a:off x="4516750" y="1560138"/>
            <a:ext cx="4085100" cy="1205400"/>
          </a:xfrm>
          <a:prstGeom prst="rect">
            <a:avLst/>
          </a:prstGeom>
          <a:noFill/>
          <a:ln cap="flat" cmpd="sng" w="38100">
            <a:solidFill>
              <a:srgbClr val="1D7E7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9"/>
          <p:cNvSpPr/>
          <p:nvPr/>
        </p:nvSpPr>
        <p:spPr>
          <a:xfrm>
            <a:off x="3924275" y="378050"/>
            <a:ext cx="4836300" cy="793800"/>
          </a:xfrm>
          <a:prstGeom prst="rect">
            <a:avLst/>
          </a:prstGeom>
          <a:noFill/>
          <a:ln cap="flat" cmpd="sng" w="38100">
            <a:solidFill>
              <a:srgbClr val="1D7E7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650" y="2062100"/>
            <a:ext cx="5911826" cy="35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/>
        </p:nvSpPr>
        <p:spPr>
          <a:xfrm>
            <a:off x="179775" y="711125"/>
            <a:ext cx="34080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Ψυχική ευεξία: Προσφέρουν συντροφιά, παρηγοριά, μειώνουν τη μοναξιά, εμπλουτίζουν την οικογένεια.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148125" y="2062100"/>
            <a:ext cx="34713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Φυσική Δραστηριότητα: Με τις απαιτήσεις τους όπως περπάτημα ή παιχνίδι, οδηγούν τους ιδιοκτήτες να είναι πιο ενεργοί και να ασκούνται περισσότερο.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4021975" y="378050"/>
            <a:ext cx="4836300" cy="666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Αίσθηση ευθύνης: Η φροντίδα ενός ζώου ενισχύει την αίσθηση της ευθύνης &amp; πειθαρχίας και διδάσκει πώς να αναλαμβάνουν τη μέριμνα ενός άλλου όντος.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4495600" y="1536738"/>
            <a:ext cx="4127400" cy="79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Θετική Επίδραση στην Υγεία: Έρευνες έχουν δείξει ότι η παρουσία ζώων συντροφιάς μπορεί να μειώσει το στρες, να βελτιώσει την καρδιακή υγεία και να μειώσει την πίεση του αίματος των ανθρώπων.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5439675" y="4320150"/>
            <a:ext cx="3651300" cy="92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Κοινωνικοί δεσμοί: Συναναστροφές με άλλους ανθρώπους στο πάρκο π.χ κτλ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19"/>
          <p:cNvSpPr/>
          <p:nvPr/>
        </p:nvSpPr>
        <p:spPr>
          <a:xfrm>
            <a:off x="169325" y="742950"/>
            <a:ext cx="3333900" cy="793800"/>
          </a:xfrm>
          <a:prstGeom prst="rect">
            <a:avLst/>
          </a:prstGeom>
          <a:noFill/>
          <a:ln cap="flat" cmpd="sng" w="38100">
            <a:solidFill>
              <a:srgbClr val="1D7E75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"/>
          <p:cNvSpPr/>
          <p:nvPr/>
        </p:nvSpPr>
        <p:spPr>
          <a:xfrm>
            <a:off x="216825" y="2107200"/>
            <a:ext cx="3333900" cy="929100"/>
          </a:xfrm>
          <a:prstGeom prst="rect">
            <a:avLst/>
          </a:prstGeom>
          <a:noFill/>
          <a:ln cap="flat" cmpd="sng" w="38100">
            <a:solidFill>
              <a:srgbClr val="1D7E75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/>
          <p:nvPr/>
        </p:nvSpPr>
        <p:spPr>
          <a:xfrm>
            <a:off x="2991675" y="2031275"/>
            <a:ext cx="5100900" cy="452100"/>
          </a:xfrm>
          <a:prstGeom prst="rect">
            <a:avLst/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>
            <a:off x="6736200" y="828150"/>
            <a:ext cx="984600" cy="778800"/>
          </a:xfrm>
          <a:prstGeom prst="flowChartConnector">
            <a:avLst/>
          </a:prstGeom>
          <a:solidFill>
            <a:srgbClr val="1D7E75"/>
          </a:solidFill>
          <a:ln cap="flat" cmpd="sng" w="9525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0"/>
          <p:cNvSpPr/>
          <p:nvPr/>
        </p:nvSpPr>
        <p:spPr>
          <a:xfrm>
            <a:off x="4686900" y="828150"/>
            <a:ext cx="984600" cy="778800"/>
          </a:xfrm>
          <a:prstGeom prst="flowChartConnector">
            <a:avLst/>
          </a:prstGeom>
          <a:solidFill>
            <a:srgbClr val="1D7E75"/>
          </a:solidFill>
          <a:ln cap="flat" cmpd="sng" w="9525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0"/>
          <p:cNvSpPr/>
          <p:nvPr/>
        </p:nvSpPr>
        <p:spPr>
          <a:xfrm>
            <a:off x="2637600" y="787950"/>
            <a:ext cx="984600" cy="778800"/>
          </a:xfrm>
          <a:prstGeom prst="flowChartConnector">
            <a:avLst/>
          </a:prstGeom>
          <a:solidFill>
            <a:srgbClr val="1D7E75"/>
          </a:solidFill>
          <a:ln cap="flat" cmpd="sng" w="9525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0"/>
          <p:cNvSpPr/>
          <p:nvPr/>
        </p:nvSpPr>
        <p:spPr>
          <a:xfrm>
            <a:off x="703200" y="787950"/>
            <a:ext cx="984600" cy="778800"/>
          </a:xfrm>
          <a:prstGeom prst="flowChartConnector">
            <a:avLst/>
          </a:prstGeom>
          <a:solidFill>
            <a:srgbClr val="1D7E75"/>
          </a:solidFill>
          <a:ln cap="flat" cmpd="sng" w="9525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0"/>
          <p:cNvSpPr txBox="1"/>
          <p:nvPr/>
        </p:nvSpPr>
        <p:spPr>
          <a:xfrm>
            <a:off x="212075" y="213025"/>
            <a:ext cx="8840400" cy="452100"/>
          </a:xfrm>
          <a:prstGeom prst="rect">
            <a:avLst/>
          </a:prstGeom>
          <a:noFill/>
          <a:ln cap="flat" cmpd="sng" w="19050">
            <a:solidFill>
              <a:srgbClr val="1D7E7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Η κατοχή ενός κατοικίδιου δεν είναι παιχνίδι ούτε μια απλή υπόθεση, είναι </a:t>
            </a:r>
            <a:r>
              <a:rPr b="1" lang="en-GB" sz="1600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πράξη ευθύνης</a:t>
            </a:r>
            <a:r>
              <a:rPr lang="en-GB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0"/>
          <p:cNvSpPr txBox="1"/>
          <p:nvPr/>
        </p:nvSpPr>
        <p:spPr>
          <a:xfrm>
            <a:off x="703200" y="896100"/>
            <a:ext cx="1597200" cy="29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Χρόνο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2637600" y="896100"/>
            <a:ext cx="2049300" cy="642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Χώρο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4686900" y="936300"/>
            <a:ext cx="1517100" cy="562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Χρήμα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6736200" y="936300"/>
            <a:ext cx="1356300" cy="29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Αγάπη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188875" y="2965550"/>
            <a:ext cx="4497900" cy="1677600"/>
          </a:xfrm>
          <a:prstGeom prst="rect">
            <a:avLst/>
          </a:prstGeom>
          <a:solidFill>
            <a:srgbClr val="1D7E7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3" name="Google Shape;2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944012" y="1066900"/>
            <a:ext cx="3807674" cy="252600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/>
        </p:nvSpPr>
        <p:spPr>
          <a:xfrm>
            <a:off x="212075" y="3367400"/>
            <a:ext cx="4661100" cy="122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Υιοθετούμε μόνο μετά από ώριμη σκέψη, σωστή έρευνα και αφότου σκεφτούμε καλά ποιες είναι οι υποχρεώσεις μας.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0"/>
          <p:cNvSpPr/>
          <p:nvPr/>
        </p:nvSpPr>
        <p:spPr>
          <a:xfrm>
            <a:off x="4873175" y="3371300"/>
            <a:ext cx="2758200" cy="458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D7E7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1D7E75"/>
              </a:highlight>
            </a:endParaRPr>
          </a:p>
        </p:txBody>
      </p:sp>
      <p:pic>
        <p:nvPicPr>
          <p:cNvPr id="206" name="Google Shape;2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5975" y="2965550"/>
            <a:ext cx="3087225" cy="232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 txBox="1"/>
          <p:nvPr/>
        </p:nvSpPr>
        <p:spPr>
          <a:xfrm>
            <a:off x="4873175" y="3367400"/>
            <a:ext cx="29601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Δεν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είναι δώρο ή παιχνίδι!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20"/>
          <p:cNvSpPr txBox="1"/>
          <p:nvPr/>
        </p:nvSpPr>
        <p:spPr>
          <a:xfrm>
            <a:off x="2991675" y="2071450"/>
            <a:ext cx="5274000" cy="7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Ευθύνη και προς το κατοικίδιο και προς την κοινωνία.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9" name="Google Shape;209;p20"/>
          <p:cNvCxnSpPr>
            <a:endCxn id="198" idx="0"/>
          </p:cNvCxnSpPr>
          <p:nvPr/>
        </p:nvCxnSpPr>
        <p:spPr>
          <a:xfrm flipH="1">
            <a:off x="1501800" y="675000"/>
            <a:ext cx="143700" cy="221100"/>
          </a:xfrm>
          <a:prstGeom prst="straightConnector1">
            <a:avLst/>
          </a:prstGeom>
          <a:noFill/>
          <a:ln cap="flat" cmpd="sng" w="9525">
            <a:solidFill>
              <a:srgbClr val="1D7E7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10" name="Google Shape;210;p20"/>
          <p:cNvCxnSpPr/>
          <p:nvPr/>
        </p:nvCxnSpPr>
        <p:spPr>
          <a:xfrm>
            <a:off x="3172500" y="665050"/>
            <a:ext cx="0" cy="251100"/>
          </a:xfrm>
          <a:prstGeom prst="straightConnector1">
            <a:avLst/>
          </a:prstGeom>
          <a:noFill/>
          <a:ln cap="flat" cmpd="sng" w="9525">
            <a:solidFill>
              <a:srgbClr val="1D7E7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20"/>
          <p:cNvCxnSpPr/>
          <p:nvPr/>
        </p:nvCxnSpPr>
        <p:spPr>
          <a:xfrm>
            <a:off x="5101300" y="655000"/>
            <a:ext cx="70200" cy="271200"/>
          </a:xfrm>
          <a:prstGeom prst="straightConnector1">
            <a:avLst/>
          </a:prstGeom>
          <a:noFill/>
          <a:ln cap="flat" cmpd="sng" w="9525">
            <a:solidFill>
              <a:srgbClr val="1D7E7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20"/>
          <p:cNvCxnSpPr/>
          <p:nvPr/>
        </p:nvCxnSpPr>
        <p:spPr>
          <a:xfrm>
            <a:off x="7050200" y="675075"/>
            <a:ext cx="130500" cy="221100"/>
          </a:xfrm>
          <a:prstGeom prst="straightConnector1">
            <a:avLst/>
          </a:prstGeom>
          <a:noFill/>
          <a:ln cap="flat" cmpd="sng" w="9525">
            <a:solidFill>
              <a:srgbClr val="1D7E75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13" name="Google Shape;213;p20"/>
          <p:cNvSpPr txBox="1"/>
          <p:nvPr/>
        </p:nvSpPr>
        <p:spPr>
          <a:xfrm>
            <a:off x="2184875" y="4643150"/>
            <a:ext cx="5446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Άρα ποιες είναι αυτές οι υποχρεώσεις;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93B4E"/>
            </a:gs>
            <a:gs pos="97000">
              <a:srgbClr val="3E5761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/>
          <p:nvPr/>
        </p:nvSpPr>
        <p:spPr>
          <a:xfrm>
            <a:off x="140625" y="4127225"/>
            <a:ext cx="5424900" cy="9378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1"/>
          <p:cNvSpPr/>
          <p:nvPr/>
        </p:nvSpPr>
        <p:spPr>
          <a:xfrm>
            <a:off x="190700" y="2913500"/>
            <a:ext cx="5374800" cy="9222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1"/>
          <p:cNvSpPr/>
          <p:nvPr/>
        </p:nvSpPr>
        <p:spPr>
          <a:xfrm>
            <a:off x="190700" y="1719800"/>
            <a:ext cx="5374800" cy="10128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1"/>
          <p:cNvSpPr/>
          <p:nvPr/>
        </p:nvSpPr>
        <p:spPr>
          <a:xfrm>
            <a:off x="140625" y="385700"/>
            <a:ext cx="5495100" cy="11532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1"/>
          <p:cNvSpPr txBox="1"/>
          <p:nvPr/>
        </p:nvSpPr>
        <p:spPr>
          <a:xfrm>
            <a:off x="140625" y="184700"/>
            <a:ext cx="5575500" cy="3042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ΣΤΕΙΡΩΣΤΕ.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Οι υπεύθυνοι ιδιοκτήτες συμβάλλουν στον έλεγχο του πληθυσμού των κατοικιδίων. Τα αδέσποτα ζώα αποτελούν σοβαρό πρόβλημα. Επιπλέον η στείρωση αυξάνει το προσδόκιμο ζωής!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 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ΤΑΙΡΙΑΞΤΕ.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Σιγουρευτείτε ότι ερευνήσατε και προγραμματίσατε σωστά την απόκτηση ενός ζώου που ταιριάζει στον τρόπο ζωής σας.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 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ΠΡΟΣΤΑΤΕΨΤΕ.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Κρατήστε το ζώο σας υγιές εξασφαλίζοντας ότι βλαπτικά προϊόντα και τροφές φυλάσσονται σε ασφαλές μέρος.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b="1"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ΠΡΟΦΥΛΑΞΤΕ.</a:t>
            </a:r>
            <a:r>
              <a:rPr lang="en-GB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Τακτικές επισκέψεις στον κτηνίατρο (τουλάχιστον ετησίως υποχρεωτικά από το νόμο), εμβολιασμοί και αποπαρασιτώσεις είναι σημαντικά για την υγεία του και την ευημερία του.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3" name="Google Shape;2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850" y="1066525"/>
            <a:ext cx="4221526" cy="4616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1"/>
          <p:cNvSpPr txBox="1"/>
          <p:nvPr/>
        </p:nvSpPr>
        <p:spPr>
          <a:xfrm>
            <a:off x="1195450" y="12050"/>
            <a:ext cx="60678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